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SorterView">
  <p:normalViewPr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99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4CF997-0527-0042-A2A7-2E0FD3712CE7}" type="datetimeFigureOut">
              <a:rPr lang="en-US" smtClean="0"/>
              <a:pPr/>
              <a:t>9/15/11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CF22A1-E0DE-7B40-BD68-1530F72C0D7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5A80D-FBC1-E946-A9DF-6F039A770543}" type="datetimeFigureOut">
              <a:rPr lang="en-US" smtClean="0"/>
              <a:pPr/>
              <a:t>9/15/11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BC728-06D5-9C4F-9CAB-916FA6A506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5A80D-FBC1-E946-A9DF-6F039A770543}" type="datetimeFigureOut">
              <a:rPr lang="en-US" smtClean="0"/>
              <a:pPr/>
              <a:t>9/15/11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BC728-06D5-9C4F-9CAB-916FA6A506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5A80D-FBC1-E946-A9DF-6F039A770543}" type="datetimeFigureOut">
              <a:rPr lang="en-US" smtClean="0"/>
              <a:pPr/>
              <a:t>9/15/11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BC728-06D5-9C4F-9CAB-916FA6A506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5A80D-FBC1-E946-A9DF-6F039A770543}" type="datetimeFigureOut">
              <a:rPr lang="en-US" smtClean="0"/>
              <a:pPr/>
              <a:t>9/15/11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BC728-06D5-9C4F-9CAB-916FA6A506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5A80D-FBC1-E946-A9DF-6F039A770543}" type="datetimeFigureOut">
              <a:rPr lang="en-US" smtClean="0"/>
              <a:pPr/>
              <a:t>9/15/11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BC728-06D5-9C4F-9CAB-916FA6A506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5A80D-FBC1-E946-A9DF-6F039A770543}" type="datetimeFigureOut">
              <a:rPr lang="en-US" smtClean="0"/>
              <a:pPr/>
              <a:t>9/15/11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BC728-06D5-9C4F-9CAB-916FA6A506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5A80D-FBC1-E946-A9DF-6F039A770543}" type="datetimeFigureOut">
              <a:rPr lang="en-US" smtClean="0"/>
              <a:pPr/>
              <a:t>9/15/11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BC728-06D5-9C4F-9CAB-916FA6A506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5A80D-FBC1-E946-A9DF-6F039A770543}" type="datetimeFigureOut">
              <a:rPr lang="en-US" smtClean="0"/>
              <a:pPr/>
              <a:t>9/15/11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BC728-06D5-9C4F-9CAB-916FA6A506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5A80D-FBC1-E946-A9DF-6F039A770543}" type="datetimeFigureOut">
              <a:rPr lang="en-US" smtClean="0"/>
              <a:pPr/>
              <a:t>9/15/11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BC728-06D5-9C4F-9CAB-916FA6A506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5A80D-FBC1-E946-A9DF-6F039A770543}" type="datetimeFigureOut">
              <a:rPr lang="en-US" smtClean="0"/>
              <a:pPr/>
              <a:t>9/15/11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BC728-06D5-9C4F-9CAB-916FA6A506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5A80D-FBC1-E946-A9DF-6F039A770543}" type="datetimeFigureOut">
              <a:rPr lang="en-US" smtClean="0"/>
              <a:pPr/>
              <a:t>9/15/11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BC728-06D5-9C4F-9CAB-916FA6A506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05A80D-FBC1-E946-A9DF-6F039A770543}" type="datetimeFigureOut">
              <a:rPr lang="en-US" smtClean="0"/>
              <a:pPr/>
              <a:t>9/15/11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BC728-06D5-9C4F-9CAB-916FA6A506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ACIDS AND CORRESPONDING ANIONS</a:t>
            </a:r>
          </a:p>
          <a:p>
            <a:pPr>
              <a:buFontTx/>
              <a:buChar char="-"/>
            </a:pPr>
            <a:r>
              <a:rPr lang="en-US" dirty="0" smtClean="0"/>
              <a:t>acid: molecular </a:t>
            </a:r>
            <a:r>
              <a:rPr lang="en-US" dirty="0" err="1" smtClean="0"/>
              <a:t>cmp</a:t>
            </a:r>
            <a:r>
              <a:rPr lang="en-US" dirty="0" smtClean="0"/>
              <a:t>. that yields hydrogen ions H+, and an anion for each acid molecule when the acid dissolves in water.</a:t>
            </a:r>
          </a:p>
          <a:p>
            <a:pPr>
              <a:buFontTx/>
              <a:buChar char="-"/>
            </a:pPr>
            <a:r>
              <a:rPr lang="en-US" dirty="0" smtClean="0"/>
              <a:t>Ex. HNO</a:t>
            </a:r>
            <a:r>
              <a:rPr lang="en-US" sz="1800" dirty="0" smtClean="0"/>
              <a:t>3</a:t>
            </a:r>
            <a:r>
              <a:rPr lang="en-US" dirty="0" smtClean="0"/>
              <a:t> molecule yields one H+ ion and one Nitrate ion NO</a:t>
            </a:r>
            <a:r>
              <a:rPr lang="en-US" sz="1800" dirty="0" smtClean="0"/>
              <a:t>3</a:t>
            </a:r>
            <a:r>
              <a:rPr lang="en-US" dirty="0" smtClean="0"/>
              <a:t>-</a:t>
            </a:r>
          </a:p>
          <a:p>
            <a:pPr>
              <a:buFontTx/>
              <a:buChar char="-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1-09-13 at 12.26.23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10808"/>
            <a:ext cx="9144000" cy="38363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dirty="0" err="1" smtClean="0"/>
              <a:t>Oxoacid</a:t>
            </a:r>
            <a:r>
              <a:rPr lang="en-US" dirty="0" smtClean="0"/>
              <a:t>: acid containing hydrogen, oxygen, and another element.</a:t>
            </a:r>
          </a:p>
          <a:p>
            <a:pPr>
              <a:buNone/>
            </a:pPr>
            <a:r>
              <a:rPr lang="en-US" dirty="0" smtClean="0"/>
              <a:t>Ex. HNO</a:t>
            </a:r>
            <a:r>
              <a:rPr lang="en-US" sz="1800" dirty="0" smtClean="0"/>
              <a:t>3</a:t>
            </a:r>
            <a:r>
              <a:rPr lang="en-US" dirty="0" smtClean="0"/>
              <a:t>, nitric acid</a:t>
            </a:r>
          </a:p>
          <a:p>
            <a:pPr>
              <a:buNone/>
            </a:pPr>
            <a:r>
              <a:rPr lang="en-US" dirty="0" smtClean="0"/>
              <a:t>If you know the name of the </a:t>
            </a:r>
            <a:r>
              <a:rPr lang="en-US" dirty="0" err="1" smtClean="0"/>
              <a:t>oxoanion</a:t>
            </a:r>
            <a:r>
              <a:rPr lang="en-US" dirty="0" smtClean="0"/>
              <a:t> you can obtain the name of the acid by replacing the suffix.</a:t>
            </a:r>
          </a:p>
          <a:p>
            <a:pPr>
              <a:buNone/>
            </a:pPr>
            <a:r>
              <a:rPr lang="en-US" dirty="0" smtClean="0"/>
              <a:t>Anion suffix				Acid suffix</a:t>
            </a:r>
          </a:p>
          <a:p>
            <a:pPr>
              <a:buNone/>
            </a:pPr>
            <a:r>
              <a:rPr lang="en-US" dirty="0" smtClean="0"/>
              <a:t>-</a:t>
            </a:r>
            <a:r>
              <a:rPr lang="en-US" dirty="0" err="1" smtClean="0"/>
              <a:t>ite</a:t>
            </a:r>
            <a:r>
              <a:rPr lang="en-US" dirty="0" smtClean="0"/>
              <a:t>						-</a:t>
            </a:r>
            <a:r>
              <a:rPr lang="en-US" dirty="0" err="1" smtClean="0"/>
              <a:t>ous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- Ate						- </a:t>
            </a:r>
            <a:r>
              <a:rPr lang="en-US" dirty="0" err="1" smtClean="0"/>
              <a:t>ic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Table 2.8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Ex. 2.9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HYDRATES</a:t>
            </a:r>
          </a:p>
          <a:p>
            <a:pPr>
              <a:buFontTx/>
              <a:buChar char="-"/>
            </a:pPr>
            <a:r>
              <a:rPr lang="en-US" dirty="0" smtClean="0"/>
              <a:t>Compound that contains water molecules weakly bound in its crystals.</a:t>
            </a:r>
          </a:p>
          <a:p>
            <a:pPr>
              <a:buFontTx/>
              <a:buChar char="-"/>
            </a:pPr>
            <a:r>
              <a:rPr lang="en-US" dirty="0" smtClean="0"/>
              <a:t>Aqueous solution of </a:t>
            </a:r>
            <a:r>
              <a:rPr lang="en-US" dirty="0" err="1" smtClean="0"/>
              <a:t>copper(II</a:t>
            </a:r>
            <a:r>
              <a:rPr lang="en-US" dirty="0" smtClean="0"/>
              <a:t>) sulfate is evaporated, blue crystals form in which each CuSO</a:t>
            </a:r>
            <a:r>
              <a:rPr lang="en-US" sz="1800" dirty="0" smtClean="0"/>
              <a:t>4</a:t>
            </a:r>
            <a:r>
              <a:rPr lang="en-US" dirty="0" smtClean="0"/>
              <a:t> is associated with five molecules of water.</a:t>
            </a:r>
          </a:p>
          <a:p>
            <a:pPr>
              <a:buFontTx/>
              <a:buChar char="-"/>
            </a:pPr>
            <a:r>
              <a:rPr lang="en-US" dirty="0" smtClean="0"/>
              <a:t>Hydrate formula: CuSO</a:t>
            </a:r>
            <a:r>
              <a:rPr lang="en-US" sz="1800" dirty="0" smtClean="0"/>
              <a:t>4</a:t>
            </a:r>
            <a:r>
              <a:rPr lang="en-US" dirty="0" smtClean="0"/>
              <a:t>  5H</a:t>
            </a:r>
            <a:r>
              <a:rPr lang="en-US" sz="1800" dirty="0" smtClean="0"/>
              <a:t>2</a:t>
            </a:r>
            <a:r>
              <a:rPr lang="en-US" dirty="0" smtClean="0"/>
              <a:t>O</a:t>
            </a:r>
          </a:p>
          <a:p>
            <a:pPr>
              <a:buFontTx/>
              <a:buChar char="-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en-US" dirty="0" smtClean="0"/>
              <a:t>When the blue crystals of the hydrate are heated.</a:t>
            </a:r>
          </a:p>
          <a:p>
            <a:pPr>
              <a:buFontTx/>
              <a:buChar char="-"/>
            </a:pPr>
            <a:r>
              <a:rPr lang="en-US" dirty="0" smtClean="0"/>
              <a:t>Water leaves</a:t>
            </a:r>
          </a:p>
          <a:p>
            <a:pPr>
              <a:buFontTx/>
              <a:buChar char="-"/>
            </a:pPr>
            <a:r>
              <a:rPr lang="en-US" dirty="0" smtClean="0"/>
              <a:t>White crystals of anhydrous </a:t>
            </a:r>
            <a:r>
              <a:rPr lang="en-US" dirty="0" err="1" smtClean="0"/>
              <a:t>copper(II</a:t>
            </a:r>
            <a:r>
              <a:rPr lang="en-US" dirty="0" smtClean="0"/>
              <a:t>) sulfate remain.</a:t>
            </a:r>
          </a:p>
          <a:p>
            <a:pPr>
              <a:buFontTx/>
              <a:buChar char="-"/>
            </a:pPr>
            <a:r>
              <a:rPr lang="en-US" dirty="0" smtClean="0"/>
              <a:t>Hydrates are named from the anhydrous compound, followed by the word hydrate with a prefix to indicate the number of water molecules per formula unit of the </a:t>
            </a:r>
            <a:r>
              <a:rPr lang="en-US" dirty="0" err="1" smtClean="0"/>
              <a:t>cmp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Example 2.10</a:t>
            </a:r>
          </a:p>
          <a:p>
            <a:pPr>
              <a:buNone/>
            </a:pPr>
            <a:r>
              <a:rPr lang="en-US" dirty="0" smtClean="0"/>
              <a:t>Naming a hydrate from its formula</a:t>
            </a:r>
          </a:p>
        </p:txBody>
      </p:sp>
      <p:pic>
        <p:nvPicPr>
          <p:cNvPr id="4" name="Picture 3" descr="DSCN3310.JPG"/>
          <p:cNvPicPr>
            <a:picLocks noChangeAspect="1"/>
          </p:cNvPicPr>
          <p:nvPr/>
        </p:nvPicPr>
        <p:blipFill>
          <a:blip r:embed="rId2"/>
          <a:srcRect t="58000" r="6000" b="18000"/>
          <a:stretch>
            <a:fillRect/>
          </a:stretch>
        </p:blipFill>
        <p:spPr>
          <a:xfrm>
            <a:off x="0" y="2914327"/>
            <a:ext cx="8686800" cy="1663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2.9 WRITING CHEMICAL EQUATIONS</a:t>
            </a:r>
          </a:p>
          <a:p>
            <a:pPr>
              <a:buFontTx/>
              <a:buChar char="-"/>
            </a:pPr>
            <a:r>
              <a:rPr lang="en-US" dirty="0" smtClean="0"/>
              <a:t>Symbolic representation of a chemical reaction in terms of chemical formulas.</a:t>
            </a:r>
          </a:p>
          <a:p>
            <a:pPr>
              <a:buFontTx/>
              <a:buChar char="-"/>
            </a:pPr>
            <a:endParaRPr lang="en-US" dirty="0"/>
          </a:p>
        </p:txBody>
      </p:sp>
      <p:pic>
        <p:nvPicPr>
          <p:cNvPr id="4" name="Picture 3" descr="Screen shot 2011-09-13 at 12.21.14 PM.png"/>
          <p:cNvPicPr>
            <a:picLocks noChangeAspect="1"/>
          </p:cNvPicPr>
          <p:nvPr/>
        </p:nvPicPr>
        <p:blipFill>
          <a:blip r:embed="rId2"/>
          <a:srcRect l="8438" r="8438"/>
          <a:stretch>
            <a:fillRect/>
          </a:stretch>
        </p:blipFill>
        <p:spPr>
          <a:xfrm>
            <a:off x="457199" y="571500"/>
            <a:ext cx="8018627" cy="6028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1-09-13 at 12.24.13 P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2877" r="-2877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</Words>
  <Application>Microsoft Macintosh PowerPoint</Application>
  <PresentationFormat>On-screen Show (4:3)</PresentationFormat>
  <Paragraphs>23</Paragraphs>
  <Slides>10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teacher</dc:creator>
  <cp:lastModifiedBy>teacher</cp:lastModifiedBy>
  <cp:revision>2</cp:revision>
  <dcterms:created xsi:type="dcterms:W3CDTF">2011-09-15T12:38:42Z</dcterms:created>
  <dcterms:modified xsi:type="dcterms:W3CDTF">2011-09-15T12:39:22Z</dcterms:modified>
</cp:coreProperties>
</file>